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Default Extension="_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76" r:id="rId14"/>
    <p:sldId id="277" r:id="rId15"/>
    <p:sldId id="269" r:id="rId16"/>
    <p:sldId id="278" r:id="rId17"/>
    <p:sldId id="272" r:id="rId18"/>
    <p:sldId id="271" r:id="rId19"/>
    <p:sldId id="279" r:id="rId20"/>
    <p:sldId id="280" r:id="rId21"/>
    <p:sldId id="281" r:id="rId22"/>
    <p:sldId id="273" r:id="rId23"/>
    <p:sldId id="274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590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FD17197-8C66-4B67-B302-29C2C4BC94DE}" type="datetimeFigureOut">
              <a:rPr lang="hu-HU" smtClean="0"/>
              <a:t>2022.04.12.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A148C0E-0E35-4FE1-8509-046FEE22CFEF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_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Cégismertető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C. </a:t>
            </a:r>
            <a:r>
              <a:rPr lang="hu-HU" sz="3200" dirty="0" err="1"/>
              <a:t>Electricbau</a:t>
            </a:r>
            <a:r>
              <a:rPr lang="hu-HU" sz="3200" dirty="0"/>
              <a:t> </a:t>
            </a:r>
            <a:r>
              <a:rPr lang="hu-HU" sz="3200" dirty="0" err="1"/>
              <a:t>Zrt</a:t>
            </a:r>
            <a:r>
              <a:rPr lang="hu-H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267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5085184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hu-HU" sz="3300" dirty="0"/>
              <a:t>a C. </a:t>
            </a:r>
            <a:r>
              <a:rPr lang="hu-HU" sz="3300" dirty="0" err="1"/>
              <a:t>Electricbau</a:t>
            </a:r>
            <a:r>
              <a:rPr lang="hu-HU" sz="3300" dirty="0"/>
              <a:t> Rt. által fejlesztett , tervezett és gyártott CEB </a:t>
            </a:r>
            <a:r>
              <a:rPr lang="hu-HU" sz="3300" dirty="0" err="1"/>
              <a:t>tip</a:t>
            </a:r>
            <a:r>
              <a:rPr lang="hu-HU" sz="3300" dirty="0"/>
              <a:t>. vezérlő</a:t>
            </a:r>
          </a:p>
          <a:p>
            <a:pPr hangingPunct="0"/>
            <a:r>
              <a:rPr lang="hu-HU" sz="3300" dirty="0"/>
              <a:t>szekrénycsalád</a:t>
            </a:r>
          </a:p>
          <a:p>
            <a:pPr hangingPunct="0"/>
            <a:r>
              <a:rPr lang="hu-HU" sz="3300" dirty="0"/>
              <a:t>saját gyártású tűzjelző központ , mely épület felügyeleti funkciókat is ellát (engedélyezett)</a:t>
            </a:r>
          </a:p>
          <a:p>
            <a:pPr hangingPunct="0"/>
            <a:r>
              <a:rPr lang="hu-HU" sz="3300" dirty="0"/>
              <a:t>tűzjelző rendszerek berendezései</a:t>
            </a:r>
          </a:p>
          <a:p>
            <a:pPr hangingPunct="0"/>
            <a:r>
              <a:rPr lang="hu-HU" sz="3300" dirty="0"/>
              <a:t>vagyonvédelmi berendezések, eszközök,</a:t>
            </a:r>
          </a:p>
          <a:p>
            <a:pPr hangingPunct="0"/>
            <a:r>
              <a:rPr lang="hu-HU" sz="3300" dirty="0"/>
              <a:t>beléptető rendszerek</a:t>
            </a:r>
          </a:p>
          <a:p>
            <a:pPr hangingPunct="0"/>
            <a:r>
              <a:rPr lang="hu-HU" sz="3300" dirty="0"/>
              <a:t>0,4 kV-os elosztók gyártása, szállítása</a:t>
            </a:r>
          </a:p>
          <a:p>
            <a:pPr hangingPunct="0"/>
            <a:r>
              <a:rPr lang="hu-HU" sz="3300" dirty="0"/>
              <a:t>számítástechnikai rendszerelemek forgalmazása</a:t>
            </a:r>
          </a:p>
          <a:p>
            <a:pPr hangingPunct="0"/>
            <a:r>
              <a:rPr lang="hu-HU" sz="3300" dirty="0"/>
              <a:t>villamos installációs elemek forgalmazása</a:t>
            </a:r>
          </a:p>
          <a:p>
            <a:pPr hangingPunct="0"/>
            <a:r>
              <a:rPr lang="hu-HU" sz="3300" dirty="0"/>
              <a:t>irányítástechnikai elemek forgalmazása</a:t>
            </a:r>
          </a:p>
          <a:p>
            <a:pPr hangingPunct="0"/>
            <a:r>
              <a:rPr lang="hu-HU" sz="3300" dirty="0"/>
              <a:t>méréstechnikai eszközök, készülékek</a:t>
            </a:r>
          </a:p>
          <a:p>
            <a:pPr hangingPunct="0"/>
            <a:r>
              <a:rPr lang="hu-HU" sz="3300" dirty="0"/>
              <a:t>automatika elemek</a:t>
            </a:r>
          </a:p>
          <a:p>
            <a:pPr hangingPunct="0"/>
            <a:r>
              <a:rPr lang="hu-HU" sz="3300" dirty="0"/>
              <a:t>épületgépészeti termékek forgalmazása</a:t>
            </a:r>
          </a:p>
          <a:p>
            <a:pPr hangingPunct="0"/>
            <a:r>
              <a:rPr lang="hu-HU" sz="3300" dirty="0"/>
              <a:t>kamerás rendszerek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291264" cy="1650512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Előállított és forgalmazott termékeink: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424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4248472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hu-HU" dirty="0"/>
              <a:t>MAGYAR TELEKOM</a:t>
            </a:r>
          </a:p>
          <a:p>
            <a:pPr marL="0" indent="0" hangingPunct="0">
              <a:buNone/>
            </a:pPr>
            <a:r>
              <a:rPr lang="hu-HU" dirty="0"/>
              <a:t>INVITEL  </a:t>
            </a:r>
          </a:p>
          <a:p>
            <a:pPr marL="0" indent="0" hangingPunct="0">
              <a:buNone/>
            </a:pPr>
            <a:r>
              <a:rPr lang="hu-HU" dirty="0"/>
              <a:t>TELENOR</a:t>
            </a:r>
          </a:p>
          <a:p>
            <a:pPr marL="0" indent="0" hangingPunct="0">
              <a:buNone/>
            </a:pPr>
            <a:r>
              <a:rPr lang="hu-HU" dirty="0"/>
              <a:t>VODAFONE</a:t>
            </a:r>
          </a:p>
          <a:p>
            <a:pPr marL="0" indent="0" hangingPunct="0">
              <a:buNone/>
            </a:pPr>
            <a:r>
              <a:rPr lang="hu-HU" dirty="0"/>
              <a:t>KREATÍV FOGKLINIKA I-II-III</a:t>
            </a:r>
          </a:p>
          <a:p>
            <a:pPr marL="0" indent="0" hangingPunct="0">
              <a:buNone/>
            </a:pPr>
            <a:r>
              <a:rPr lang="hu-HU" dirty="0"/>
              <a:t>ZSÁMBÉKI SZEMLENCSE GYÁR</a:t>
            </a:r>
          </a:p>
          <a:p>
            <a:pPr marL="0" indent="0" hangingPunct="0">
              <a:buNone/>
            </a:pPr>
            <a:r>
              <a:rPr lang="hu-HU" dirty="0"/>
              <a:t>LÉGMESTER Kft</a:t>
            </a:r>
          </a:p>
          <a:p>
            <a:pPr marL="0" indent="0" hangingPunct="0">
              <a:buNone/>
            </a:pPr>
            <a:r>
              <a:rPr lang="hu-HU" dirty="0"/>
              <a:t>NEO</a:t>
            </a:r>
          </a:p>
          <a:p>
            <a:pPr marL="0" indent="0" hangingPunct="0">
              <a:buNone/>
            </a:pPr>
            <a:r>
              <a:rPr lang="hu-HU" dirty="0"/>
              <a:t>BVSC</a:t>
            </a:r>
          </a:p>
          <a:p>
            <a:pPr marL="0" indent="0" hangingPunct="0">
              <a:buNone/>
            </a:pPr>
            <a:r>
              <a:rPr lang="hu-HU" b="1" dirty="0"/>
              <a:t> 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br>
              <a:rPr lang="hu-HU" b="1" u="sng" dirty="0"/>
            </a:br>
            <a:br>
              <a:rPr lang="hu-HU" b="1" u="sng" dirty="0"/>
            </a:br>
            <a:r>
              <a:rPr lang="hu-HU" b="1" dirty="0"/>
              <a:t>Jelentősebb  megrendelőink:</a:t>
            </a:r>
            <a:br>
              <a:rPr lang="hu-HU" dirty="0"/>
            </a:br>
            <a:r>
              <a:rPr lang="hu-HU" b="1" dirty="0"/>
              <a:t> 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2188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szabadon programozható soros vonali összegző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tápegység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8 csatornás hőmérsékletérzékelő modul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Hőmérséklet érzékelő 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analóg áram- és feszültségmérő modul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fain-</a:t>
            </a:r>
            <a:r>
              <a:rPr lang="hu-HU" dirty="0" err="1"/>
              <a:t>coil</a:t>
            </a:r>
            <a:r>
              <a:rPr lang="hu-HU" dirty="0"/>
              <a:t> modul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hu-HU" dirty="0"/>
              <a:t>Tasztatúra fain-</a:t>
            </a:r>
            <a:r>
              <a:rPr lang="hu-HU" dirty="0" err="1"/>
              <a:t>coil</a:t>
            </a:r>
            <a:r>
              <a:rPr lang="hu-HU" dirty="0"/>
              <a:t> vezérléshez</a:t>
            </a:r>
          </a:p>
          <a:p>
            <a:pPr lvl="0" hangingPunct="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Saját fejlesztésű elektronikai eszközök</a:t>
            </a:r>
          </a:p>
        </p:txBody>
      </p:sp>
    </p:spTree>
    <p:extLst>
      <p:ext uri="{BB962C8B-B14F-4D97-AF65-F5344CB8AC3E}">
        <p14:creationId xmlns:p14="http://schemas.microsoft.com/office/powerpoint/2010/main" val="1206516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05861"/>
          </a:xfrm>
        </p:spPr>
        <p:txBody>
          <a:bodyPr/>
          <a:lstStyle/>
          <a:p>
            <a:r>
              <a:rPr lang="hu-HU" dirty="0"/>
              <a:t>Felügyelni kívánt objektumok központi megjelenítése</a:t>
            </a:r>
          </a:p>
          <a:p>
            <a:r>
              <a:rPr lang="hu-HU" dirty="0"/>
              <a:t>Központok rendelkezzenek saját adatgyűjtő, vezérlő és kommunikációs lehetőséggel, épületen belüli megjelenítéssel</a:t>
            </a:r>
          </a:p>
          <a:p>
            <a:r>
              <a:rPr lang="hu-HU" dirty="0"/>
              <a:t> Kommunikáció üzemmód választás azonnali reakció</a:t>
            </a:r>
          </a:p>
          <a:p>
            <a:pPr marL="0" indent="0">
              <a:buNone/>
            </a:pPr>
            <a:r>
              <a:rPr lang="hu-HU" dirty="0"/>
              <a:t>     időt biztosítva (online)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Rendszerfelépítés szempontjai</a:t>
            </a:r>
          </a:p>
        </p:txBody>
      </p:sp>
    </p:spTree>
    <p:extLst>
      <p:ext uri="{BB962C8B-B14F-4D97-AF65-F5344CB8AC3E}">
        <p14:creationId xmlns:p14="http://schemas.microsoft.com/office/powerpoint/2010/main" val="3347802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90F809BF-555E-41EE-BE55-89BCED5CF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felügyeleti rendszer központi hardver készüléke egy</a:t>
            </a:r>
          </a:p>
          <a:p>
            <a:pPr marL="0" indent="0">
              <a:buNone/>
            </a:pPr>
            <a:r>
              <a:rPr lang="hu-HU" dirty="0"/>
              <a:t>nagy megbízhatóságú hosszú élettartamú PLC. Az összes mérési, vezérlési, szabályozási feladatokat ezen eszköz végzi. Egyes MSC-</a:t>
            </a:r>
            <a:r>
              <a:rPr lang="hu-HU" dirty="0" err="1"/>
              <a:t>kben</a:t>
            </a:r>
            <a:r>
              <a:rPr lang="hu-HU" dirty="0"/>
              <a:t> az épületfelügyelet végzi az átszellőztetést. Tulajdonságából adódóan biztosítja az adatok tárolását. Ezért pl. ha valamilyen okból kifolyólag megszűnne a megjelenítés, úgy az esetben sem történik adatvesztés. 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4CE791B-5B79-4B43-8A3E-F439C760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Központi vezérlő hardver</a:t>
            </a:r>
          </a:p>
        </p:txBody>
      </p:sp>
    </p:spTree>
    <p:extLst>
      <p:ext uri="{BB962C8B-B14F-4D97-AF65-F5344CB8AC3E}">
        <p14:creationId xmlns:p14="http://schemas.microsoft.com/office/powerpoint/2010/main" val="322665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16832"/>
            <a:ext cx="7056783" cy="4464496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Saját épületfelügyeleti rendszer</a:t>
            </a:r>
          </a:p>
        </p:txBody>
      </p:sp>
    </p:spTree>
    <p:extLst>
      <p:ext uri="{BB962C8B-B14F-4D97-AF65-F5344CB8AC3E}">
        <p14:creationId xmlns:p14="http://schemas.microsoft.com/office/powerpoint/2010/main" val="3150307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EB2644C5-C633-4C10-956D-49AA4DA5C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megjelenítés </a:t>
            </a:r>
            <a:r>
              <a:rPr lang="hu-HU" dirty="0" err="1"/>
              <a:t>C.Electricbau</a:t>
            </a:r>
            <a:r>
              <a:rPr lang="hu-HU" dirty="0"/>
              <a:t> fejlesztés melynek előnyei:</a:t>
            </a:r>
          </a:p>
          <a:p>
            <a:r>
              <a:rPr lang="hu-HU" dirty="0"/>
              <a:t>A megrendelői igény rugalmasan kezelhető</a:t>
            </a:r>
          </a:p>
          <a:p>
            <a:r>
              <a:rPr lang="hu-HU" dirty="0"/>
              <a:t>Nincs licensz költség</a:t>
            </a:r>
          </a:p>
          <a:p>
            <a:r>
              <a:rPr lang="hu-HU" dirty="0"/>
              <a:t>Korlátlan kezelői hozzáférés</a:t>
            </a:r>
          </a:p>
          <a:p>
            <a:r>
              <a:rPr lang="hu-HU" dirty="0"/>
              <a:t>Kisebb </a:t>
            </a:r>
            <a:r>
              <a:rPr lang="hu-HU"/>
              <a:t>módosításokhoz megrendelői hozzáférés</a:t>
            </a:r>
            <a:endParaRPr lang="hu-HU" dirty="0"/>
          </a:p>
          <a:p>
            <a:r>
              <a:rPr lang="hu-HU" dirty="0"/>
              <a:t>Kedvező ár/érték arány</a:t>
            </a:r>
          </a:p>
          <a:p>
            <a:r>
              <a:rPr lang="hu-HU" dirty="0" err="1"/>
              <a:t>Support</a:t>
            </a:r>
            <a:r>
              <a:rPr lang="hu-HU" dirty="0"/>
              <a:t> biztosítása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C046F36E-D1D1-4407-9EFE-194FFE502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Képi megjelenítés</a:t>
            </a:r>
          </a:p>
        </p:txBody>
      </p:sp>
    </p:spTree>
    <p:extLst>
      <p:ext uri="{BB962C8B-B14F-4D97-AF65-F5344CB8AC3E}">
        <p14:creationId xmlns:p14="http://schemas.microsoft.com/office/powerpoint/2010/main" val="1769321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Általános légkezelő megjelenítés</a:t>
            </a:r>
          </a:p>
        </p:txBody>
      </p:sp>
      <p:pic>
        <p:nvPicPr>
          <p:cNvPr id="7" name="Tartalom helye 6">
            <a:extLst>
              <a:ext uri="{FF2B5EF4-FFF2-40B4-BE49-F238E27FC236}">
                <a16:creationId xmlns:a16="http://schemas.microsoft.com/office/drawing/2014/main" id="{F6FDE6AA-197F-4F90-A653-6852413791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8075240" cy="4818864"/>
          </a:xfrm>
        </p:spPr>
      </p:pic>
    </p:spTree>
    <p:extLst>
      <p:ext uri="{BB962C8B-B14F-4D97-AF65-F5344CB8AC3E}">
        <p14:creationId xmlns:p14="http://schemas.microsoft.com/office/powerpoint/2010/main" val="3983737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Átszellőztetés</a:t>
            </a:r>
          </a:p>
        </p:txBody>
      </p:sp>
      <p:pic>
        <p:nvPicPr>
          <p:cNvPr id="7" name="Tartalom helye 6" descr="A képen szöveg, képernyőkép, parkolóhely látható&#10;&#10;Automatikusan generált leírás">
            <a:extLst>
              <a:ext uri="{FF2B5EF4-FFF2-40B4-BE49-F238E27FC236}">
                <a16:creationId xmlns:a16="http://schemas.microsoft.com/office/drawing/2014/main" id="{CD9EBF89-5DC1-41E0-A247-B11FECB12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8075239" cy="4674848"/>
          </a:xfrm>
        </p:spPr>
      </p:pic>
    </p:spTree>
    <p:extLst>
      <p:ext uri="{BB962C8B-B14F-4D97-AF65-F5344CB8AC3E}">
        <p14:creationId xmlns:p14="http://schemas.microsoft.com/office/powerpoint/2010/main" val="2337956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1EA6FC15-F37A-46DE-AAB1-CA8888ACF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8075240" cy="4680520"/>
          </a:xfr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0A2D7D26-4145-4425-AB89-71AD8CC9F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Szabályozás</a:t>
            </a:r>
          </a:p>
        </p:txBody>
      </p:sp>
    </p:spTree>
    <p:extLst>
      <p:ext uri="{BB962C8B-B14F-4D97-AF65-F5344CB8AC3E}">
        <p14:creationId xmlns:p14="http://schemas.microsoft.com/office/powerpoint/2010/main" val="425644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44205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r>
              <a:rPr lang="hu-HU" dirty="0"/>
              <a:t>A Társaságot 1992-ben alapította 5 magánszemély 10 </a:t>
            </a:r>
            <a:r>
              <a:rPr lang="hu-HU" dirty="0" err="1"/>
              <a:t>mF</a:t>
            </a:r>
            <a:r>
              <a:rPr lang="hu-HU" dirty="0"/>
              <a:t> -os alaptőkével.</a:t>
            </a:r>
          </a:p>
          <a:p>
            <a:pPr hangingPunct="0"/>
            <a:endParaRPr lang="hu-HU" dirty="0"/>
          </a:p>
          <a:p>
            <a:pPr hangingPunct="0"/>
            <a:r>
              <a:rPr lang="hu-HU" dirty="0"/>
              <a:t> MATÁV olyan céget keresett amely igényeinek megfelelő felügyeleti rendszert képes szállítani. </a:t>
            </a:r>
          </a:p>
          <a:p>
            <a:pPr hangingPunct="0"/>
            <a:endParaRPr lang="hu-HU" dirty="0"/>
          </a:p>
          <a:p>
            <a:pPr hangingPunct="0"/>
            <a:r>
              <a:rPr lang="hu-HU" dirty="0"/>
              <a:t>Erőművi tapasztalatainkat felhasználva olyan rendszert építettünk, amellyel kiszolgáljuk az, ipari létesítményeket, telefonközpontokat, azok kihelyezett fokozatait, kórházakat, szállodákat, irodaépületeket, bevásárlóközpontokat és a lakosságot.</a:t>
            </a:r>
          </a:p>
          <a:p>
            <a:pPr hangingPunct="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Cégalapítás</a:t>
            </a:r>
          </a:p>
        </p:txBody>
      </p:sp>
    </p:spTree>
    <p:extLst>
      <p:ext uri="{BB962C8B-B14F-4D97-AF65-F5344CB8AC3E}">
        <p14:creationId xmlns:p14="http://schemas.microsoft.com/office/powerpoint/2010/main" val="2914349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75445D8F-F83D-4C4C-A653-99455BDAD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776863" cy="4674848"/>
          </a:xfr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27177FD6-944C-4E7D-8152-61B984A6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Benning töltő felügyelete</a:t>
            </a:r>
          </a:p>
        </p:txBody>
      </p:sp>
    </p:spTree>
    <p:extLst>
      <p:ext uri="{BB962C8B-B14F-4D97-AF65-F5344CB8AC3E}">
        <p14:creationId xmlns:p14="http://schemas.microsoft.com/office/powerpoint/2010/main" val="1235935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415DBD00-8EF6-4C23-9941-CD0F2C3EE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7632848" cy="4530832"/>
          </a:xfr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ADBB8FC8-6349-4599-BBC5-FCC2BD3E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Mérési diagrammok</a:t>
            </a:r>
          </a:p>
        </p:txBody>
      </p:sp>
    </p:spTree>
    <p:extLst>
      <p:ext uri="{BB962C8B-B14F-4D97-AF65-F5344CB8AC3E}">
        <p14:creationId xmlns:p14="http://schemas.microsoft.com/office/powerpoint/2010/main" val="2472963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44205"/>
          </a:xfrm>
        </p:spPr>
        <p:txBody>
          <a:bodyPr/>
          <a:lstStyle/>
          <a:p>
            <a:r>
              <a:rPr lang="hu-HU" dirty="0"/>
              <a:t>Magyar Telekom  Nyrt.  120 épület</a:t>
            </a:r>
          </a:p>
          <a:p>
            <a:r>
              <a:rPr lang="hu-HU" dirty="0"/>
              <a:t>Vodafone  </a:t>
            </a:r>
            <a:r>
              <a:rPr lang="hu-HU" dirty="0" err="1"/>
              <a:t>Nyrt</a:t>
            </a:r>
            <a:r>
              <a:rPr lang="hu-HU" dirty="0"/>
              <a:t>.  6 épület</a:t>
            </a:r>
          </a:p>
          <a:p>
            <a:r>
              <a:rPr lang="hu-HU" dirty="0"/>
              <a:t>Invitel  68 épület</a:t>
            </a:r>
          </a:p>
          <a:p>
            <a:r>
              <a:rPr lang="hu-HU" dirty="0" err="1"/>
              <a:t>Telenor</a:t>
            </a:r>
            <a:r>
              <a:rPr lang="hu-HU" dirty="0"/>
              <a:t> 63 épület</a:t>
            </a:r>
          </a:p>
          <a:p>
            <a:r>
              <a:rPr lang="hu-HU" dirty="0" err="1"/>
              <a:t>Kreativ</a:t>
            </a:r>
            <a:r>
              <a:rPr lang="hu-HU" dirty="0"/>
              <a:t> fogklinika 3 épület</a:t>
            </a:r>
          </a:p>
          <a:p>
            <a:r>
              <a:rPr lang="hu-HU" dirty="0"/>
              <a:t>Zsámbéki szemlencsegyár</a:t>
            </a:r>
          </a:p>
          <a:p>
            <a:r>
              <a:rPr lang="hu-HU" dirty="0"/>
              <a:t>Légmester kft gyártó üzem</a:t>
            </a:r>
          </a:p>
          <a:p>
            <a:r>
              <a:rPr lang="hu-HU" dirty="0"/>
              <a:t>BVSC sporttelep</a:t>
            </a: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Referenciák épületfelügyelet</a:t>
            </a:r>
          </a:p>
        </p:txBody>
      </p:sp>
    </p:spTree>
    <p:extLst>
      <p:ext uri="{BB962C8B-B14F-4D97-AF65-F5344CB8AC3E}">
        <p14:creationId xmlns:p14="http://schemas.microsoft.com/office/powerpoint/2010/main" val="2690924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Magyar Telekom </a:t>
            </a:r>
          </a:p>
          <a:p>
            <a:r>
              <a:rPr lang="hu-HU" dirty="0"/>
              <a:t>Vodafone </a:t>
            </a:r>
          </a:p>
          <a:p>
            <a:r>
              <a:rPr lang="hu-HU" dirty="0"/>
              <a:t>Invitel </a:t>
            </a:r>
          </a:p>
          <a:p>
            <a:r>
              <a:rPr lang="hu-HU" dirty="0"/>
              <a:t>Zsámbéki szemlencsegyár</a:t>
            </a:r>
          </a:p>
          <a:p>
            <a:r>
              <a:rPr lang="hu-HU" dirty="0" err="1"/>
              <a:t>Kreativ</a:t>
            </a:r>
            <a:r>
              <a:rPr lang="hu-HU" dirty="0"/>
              <a:t> fogklinika</a:t>
            </a:r>
          </a:p>
          <a:p>
            <a:r>
              <a:rPr lang="hu-HU" dirty="0"/>
              <a:t>KIKA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Karbantartási referenciák</a:t>
            </a:r>
          </a:p>
        </p:txBody>
      </p:sp>
    </p:spTree>
    <p:extLst>
      <p:ext uri="{BB962C8B-B14F-4D97-AF65-F5344CB8AC3E}">
        <p14:creationId xmlns:p14="http://schemas.microsoft.com/office/powerpoint/2010/main" val="373338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hu-HU" dirty="0"/>
              <a:t>potenciális vevők felkutatása</a:t>
            </a:r>
          </a:p>
          <a:p>
            <a:pPr hangingPunct="0"/>
            <a:r>
              <a:rPr lang="hu-HU" dirty="0"/>
              <a:t>rendszerbemutatók szervezése</a:t>
            </a:r>
          </a:p>
          <a:p>
            <a:pPr hangingPunct="0"/>
            <a:r>
              <a:rPr lang="hu-HU" dirty="0"/>
              <a:t>megrendelői igények figyelembevétele</a:t>
            </a:r>
          </a:p>
          <a:p>
            <a:pPr hangingPunct="0"/>
            <a:r>
              <a:rPr lang="hu-HU" dirty="0"/>
              <a:t>idegen rendszerekhez történő csatlakozás          biztosítása</a:t>
            </a:r>
          </a:p>
          <a:p>
            <a:pPr hangingPunct="0"/>
            <a:r>
              <a:rPr lang="hu-HU" dirty="0"/>
              <a:t>rugalmas kiszolgálás, oktatás</a:t>
            </a:r>
          </a:p>
          <a:p>
            <a:pPr hangingPunct="0"/>
            <a:r>
              <a:rPr lang="hu-HU" dirty="0"/>
              <a:t>kedvező ár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Üzletpolitika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494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C. </a:t>
            </a:r>
            <a:r>
              <a:rPr lang="hu-HU" dirty="0" err="1"/>
              <a:t>Electricbau</a:t>
            </a:r>
            <a:r>
              <a:rPr lang="hu-HU" dirty="0"/>
              <a:t> Rt. céljai, hogy a vevők minőségi igényeinek teljesítése mellett pontosan betartott szállítása határidőkkel, optimális költség ráfordítással a lehető legjobban elégítsük ki felhasználóink elvárásait, valamint forgalmazott termékeink minősége a külső és hazai piacon egyaránt versenyképes legyen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Minőségpolitika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082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1484784"/>
            <a:ext cx="7876397" cy="4641379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hu-HU" sz="2900" dirty="0"/>
              <a:t>ISO 9001 szabvány került bevezetésre</a:t>
            </a:r>
          </a:p>
          <a:p>
            <a:pPr hangingPunct="0"/>
            <a:r>
              <a:rPr lang="hu-HU" sz="2900" dirty="0"/>
              <a:t>törekszünk arra, hogy valamennyi termékünk minősége elégítse ki a minőségi követelményeket</a:t>
            </a:r>
          </a:p>
          <a:p>
            <a:pPr hangingPunct="0"/>
            <a:r>
              <a:rPr lang="hu-HU" sz="2900" dirty="0"/>
              <a:t>bővítjük és fejlesztjük szolgáltatásaink körét</a:t>
            </a:r>
          </a:p>
          <a:p>
            <a:pPr hangingPunct="0"/>
            <a:r>
              <a:rPr lang="hu-HU" sz="2900" dirty="0"/>
              <a:t>beszállítóinkat rendszeres értékeljük</a:t>
            </a:r>
          </a:p>
          <a:p>
            <a:pPr hangingPunct="0"/>
            <a:r>
              <a:rPr lang="hu-HU" sz="2900" dirty="0"/>
              <a:t>minden munkatársunk a minőségi munka elkötelezettje</a:t>
            </a:r>
          </a:p>
          <a:p>
            <a:pPr hangingPunct="0"/>
            <a:r>
              <a:rPr lang="hu-HU" sz="2900" dirty="0"/>
              <a:t>rendszeresen felülvizsgáljuk a minőségbiztosítási rendszerünk működésének  hatékonyságát</a:t>
            </a:r>
          </a:p>
          <a:p>
            <a:pPr hangingPunct="0"/>
            <a:r>
              <a:rPr lang="hu-HU" sz="2900" dirty="0"/>
              <a:t>jó minőségű termék előállításához vevőinkkel és termékeink felhasználóival </a:t>
            </a:r>
          </a:p>
          <a:p>
            <a:pPr hangingPunct="0"/>
            <a:r>
              <a:rPr lang="hu-HU" sz="2900" dirty="0"/>
              <a:t>szorosan együttműködünk, a minőséggel kapcsolatos észrevételeiket hasznosítjuk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 flipV="1">
            <a:off x="457200" y="292609"/>
            <a:ext cx="82296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961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hu-HU" dirty="0"/>
              <a:t>- a garanciális idő leteltével is - a jó partnerkapcsolat ápolása érdekében - megfelelő módon állunk vevőink rendelkezésére. Munkánk színvonalát jelzi, hogy jelenleg mintegy 100 távközlési létesítmény felügyeleti rendszerének szervizét  látjuk el az ország legkülönbözőbb pontjain. Szervizünk  hibajavítást is vállal, alkalmankénti térítéssel . Cégünk a  vonatkozó törvényben megadott ideig minden általa forgalmazott termékre cserealkatrészt is biztosít.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887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vevőszolgálat foglalkozik a hálózat bővítésével a különböző típusú hálózatok összekapcsolásával, az esetleges szoftver-hardver kompatibilitási hibák elhárításával, s egyben ellátja törzsvevőink állandó szakmai tájékoztatását is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Vevőszolgálat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673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Rendszereinket a ma ismert legmagasabb műszaki színvonalon valósítjuk meg.  Jellemző rájuk az alaposan átgondolt technológia, emberközeli könnyű kezelhetőség, környezetbarát konstrukció, rugalmas bővíthetőség, teljes körű szerviz biztosítása.</a:t>
            </a:r>
          </a:p>
          <a:p>
            <a:pPr marL="0" indent="0">
              <a:buNone/>
            </a:pPr>
            <a:r>
              <a:rPr lang="hu-HU" dirty="0"/>
              <a:t>Ma a legfontosabb fejlesztési feladataink közé az energiaracionalizálási megoldások tartoznak.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Fejlesztés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966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teljes körű garancia ideje alatt általános, mindenre kiterjedő alkatrész ellátást, kiszállást és munkadíjat is tartalmazó garanciális szolgáltatást biztosítunk, kivéve az erőszakos rongálás, elemi kár és nem rendeltetésszerű használatból eredő károkat.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Garanciális és garancián túli szerviz: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2994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10416</TotalTime>
  <Words>662</Words>
  <Application>Microsoft Office PowerPoint</Application>
  <PresentationFormat>Diavetítés a képernyőre (4:3 oldalarány)</PresentationFormat>
  <Paragraphs>107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Candara</vt:lpstr>
      <vt:lpstr>Symbol</vt:lpstr>
      <vt:lpstr>Hullám</vt:lpstr>
      <vt:lpstr>Cégismertető</vt:lpstr>
      <vt:lpstr>Cégalapítás</vt:lpstr>
      <vt:lpstr>Üzletpolitika</vt:lpstr>
      <vt:lpstr>Minőségpolitika</vt:lpstr>
      <vt:lpstr>PowerPoint-bemutató</vt:lpstr>
      <vt:lpstr>PowerPoint-bemutató</vt:lpstr>
      <vt:lpstr>Vevőszolgálat</vt:lpstr>
      <vt:lpstr>Fejlesztés</vt:lpstr>
      <vt:lpstr>Garanciális és garancián túli szerviz: </vt:lpstr>
      <vt:lpstr>Előállított és forgalmazott termékeink: </vt:lpstr>
      <vt:lpstr>  Jelentősebb  megrendelőink:   </vt:lpstr>
      <vt:lpstr>Saját fejlesztésű elektronikai eszközök</vt:lpstr>
      <vt:lpstr>Rendszerfelépítés szempontjai</vt:lpstr>
      <vt:lpstr>Központi vezérlő hardver</vt:lpstr>
      <vt:lpstr>Saját épületfelügyeleti rendszer</vt:lpstr>
      <vt:lpstr>Képi megjelenítés</vt:lpstr>
      <vt:lpstr>Általános légkezelő megjelenítés</vt:lpstr>
      <vt:lpstr>Átszellőztetés</vt:lpstr>
      <vt:lpstr>Szabályozás</vt:lpstr>
      <vt:lpstr>Benning töltő felügyelete</vt:lpstr>
      <vt:lpstr>Mérési diagrammok</vt:lpstr>
      <vt:lpstr>Referenciák épületfelügyelet</vt:lpstr>
      <vt:lpstr>Karbantartási referenciák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Cégismertető</dc:title>
  <dc:creator>Win7</dc:creator>
  <cp:lastModifiedBy>Sándor</cp:lastModifiedBy>
  <cp:revision>19</cp:revision>
  <dcterms:created xsi:type="dcterms:W3CDTF">2013-03-01T09:18:47Z</dcterms:created>
  <dcterms:modified xsi:type="dcterms:W3CDTF">2022-04-12T07:49:40Z</dcterms:modified>
</cp:coreProperties>
</file>